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Saira" panose="020B0604020202020204" charset="0"/>
      <p:regular r:id="rId19"/>
    </p:embeddedFont>
    <p:embeddedFont>
      <p:font typeface="Saira Bold" panose="020B0604020202020204" charset="0"/>
      <p:regular r:id="rId20"/>
    </p:embeddedFont>
    <p:embeddedFont>
      <p:font typeface="Saira Heavy" panose="020B0604020202020204" charset="0"/>
      <p:regular r:id="rId21"/>
    </p:embeddedFont>
    <p:embeddedFont>
      <p:font typeface="Saira Medium" panose="020B0604020202020204" charset="0"/>
      <p:regular r:id="rId22"/>
    </p:embeddedFont>
    <p:embeddedFont>
      <p:font typeface="Saira Semi-Bold" panose="020B0604020202020204" charset="0"/>
      <p:regular r:id="rId23"/>
    </p:embeddedFont>
    <p:embeddedFont>
      <p:font typeface="Saira Ultra-Bold" panose="020B0604020202020204" charset="0"/>
      <p:regular r:id="rId24"/>
    </p:embeddedFont>
    <p:embeddedFont>
      <p:font typeface="Source Sans Pro Bold" panose="020B0604020202020204" charset="0"/>
      <p:regular r:id="rId25"/>
    </p:embeddedFont>
    <p:embeddedFont>
      <p:font typeface="Source Serif Pro" panose="020F0502020204030204" pitchFamily="18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svg"/><Relationship Id="rId2" Type="http://schemas.openxmlformats.org/officeDocument/2006/relationships/image" Target="../media/image2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09297"/>
            <a:ext cx="5319751" cy="10905593"/>
            <a:chOff x="0" y="0"/>
            <a:chExt cx="7093001" cy="14540791"/>
          </a:xfrm>
        </p:grpSpPr>
        <p:sp>
          <p:nvSpPr>
            <p:cNvPr id="3" name="AutoShape 3"/>
            <p:cNvSpPr/>
            <p:nvPr/>
          </p:nvSpPr>
          <p:spPr>
            <a:xfrm>
              <a:off x="0" y="412395"/>
              <a:ext cx="3670296" cy="13716000"/>
            </a:xfrm>
            <a:prstGeom prst="rect">
              <a:avLst/>
            </a:prstGeom>
            <a:solidFill>
              <a:srgbClr val="69A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AutoShape 4"/>
            <p:cNvSpPr/>
            <p:nvPr/>
          </p:nvSpPr>
          <p:spPr>
            <a:xfrm>
              <a:off x="3670296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AutoShape 5"/>
            <p:cNvSpPr/>
            <p:nvPr/>
          </p:nvSpPr>
          <p:spPr>
            <a:xfrm>
              <a:off x="4811198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5952100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5712269" y="360941"/>
            <a:ext cx="9523992" cy="8763352"/>
          </a:xfrm>
          <a:custGeom>
            <a:avLst/>
            <a:gdLst/>
            <a:ahLst/>
            <a:cxnLst/>
            <a:rect l="l" t="t" r="r" b="b"/>
            <a:pathLst>
              <a:path w="9523992" h="8763352">
                <a:moveTo>
                  <a:pt x="0" y="0"/>
                </a:moveTo>
                <a:lnTo>
                  <a:pt x="9523993" y="0"/>
                </a:lnTo>
                <a:lnTo>
                  <a:pt x="9523993" y="8763352"/>
                </a:lnTo>
                <a:lnTo>
                  <a:pt x="0" y="8763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67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 rot="-5400000">
            <a:off x="-2798826" y="4847916"/>
            <a:ext cx="8229600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sz="3375" b="1" spc="303">
                <a:solidFill>
                  <a:srgbClr val="FFEFD6"/>
                </a:solidFill>
                <a:latin typeface="Saira Semi-Bold"/>
                <a:ea typeface="Saira Semi-Bold"/>
                <a:cs typeface="Saira Semi-Bold"/>
                <a:sym typeface="Saira Semi-Bold"/>
              </a:rPr>
              <a:t>PROYECTO DE TÍTULO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12269" y="8244205"/>
            <a:ext cx="10640853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144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PRESENTACIÓN FINAL PORTAFOLIO DE TÍTULO</a:t>
            </a:r>
          </a:p>
          <a:p>
            <a:pPr algn="l">
              <a:lnSpc>
                <a:spcPts val="4480"/>
              </a:lnSpc>
            </a:pPr>
            <a:endParaRPr lang="en-US" sz="3200" spc="144">
              <a:solidFill>
                <a:srgbClr val="49403C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28278" y="-309297"/>
            <a:ext cx="2567029" cy="10905593"/>
            <a:chOff x="0" y="0"/>
            <a:chExt cx="3422705" cy="1454079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AutoShape 5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022021" y="2226847"/>
            <a:ext cx="12855001" cy="8369450"/>
          </a:xfrm>
          <a:custGeom>
            <a:avLst/>
            <a:gdLst/>
            <a:ahLst/>
            <a:cxnLst/>
            <a:rect l="l" t="t" r="r" b="b"/>
            <a:pathLst>
              <a:path w="12855001" h="8369450">
                <a:moveTo>
                  <a:pt x="0" y="0"/>
                </a:moveTo>
                <a:lnTo>
                  <a:pt x="12855001" y="0"/>
                </a:lnTo>
                <a:lnTo>
                  <a:pt x="12855001" y="8369450"/>
                </a:lnTo>
                <a:lnTo>
                  <a:pt x="0" y="836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98" b="-119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255237" y="766891"/>
            <a:ext cx="10900099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sz="5349" b="1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CRONOGRAMA PARA EL DESARROLLO DEL PROYECTO</a:t>
            </a:r>
          </a:p>
          <a:p>
            <a:pPr algn="ctr">
              <a:lnSpc>
                <a:spcPts val="6420"/>
              </a:lnSpc>
            </a:pPr>
            <a:endParaRPr lang="en-US" sz="5349" b="1" spc="160">
              <a:solidFill>
                <a:srgbClr val="49403C"/>
              </a:solidFill>
              <a:latin typeface="Saira Heavy"/>
              <a:ea typeface="Saira Heavy"/>
              <a:cs typeface="Saira Heavy"/>
              <a:sym typeface="Saira Heavy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891909" y="1344291"/>
            <a:ext cx="10900099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sz="5349" b="1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ARQUITECTURA DEL SOFTWARE</a:t>
            </a:r>
          </a:p>
          <a:p>
            <a:pPr algn="ctr">
              <a:lnSpc>
                <a:spcPts val="6419"/>
              </a:lnSpc>
            </a:pPr>
            <a:r>
              <a:rPr lang="en-US" sz="5349" b="1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CLIENTE - SERVIDOR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8278" y="-309297"/>
            <a:ext cx="2567029" cy="10905593"/>
            <a:chOff x="0" y="0"/>
            <a:chExt cx="3422705" cy="1454079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AutoShape 7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891909" y="4197713"/>
            <a:ext cx="1578604" cy="2957572"/>
          </a:xfrm>
          <a:custGeom>
            <a:avLst/>
            <a:gdLst/>
            <a:ahLst/>
            <a:cxnLst/>
            <a:rect l="l" t="t" r="r" b="b"/>
            <a:pathLst>
              <a:path w="1578604" h="2957572">
                <a:moveTo>
                  <a:pt x="0" y="0"/>
                </a:moveTo>
                <a:lnTo>
                  <a:pt x="1578604" y="0"/>
                </a:lnTo>
                <a:lnTo>
                  <a:pt x="1578604" y="2957572"/>
                </a:lnTo>
                <a:lnTo>
                  <a:pt x="0" y="2957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7898020" y="4320488"/>
            <a:ext cx="2806750" cy="2712022"/>
          </a:xfrm>
          <a:custGeom>
            <a:avLst/>
            <a:gdLst/>
            <a:ahLst/>
            <a:cxnLst/>
            <a:rect l="l" t="t" r="r" b="b"/>
            <a:pathLst>
              <a:path w="2806750" h="2712022">
                <a:moveTo>
                  <a:pt x="0" y="0"/>
                </a:moveTo>
                <a:lnTo>
                  <a:pt x="2806750" y="0"/>
                </a:lnTo>
                <a:lnTo>
                  <a:pt x="2806750" y="2712022"/>
                </a:lnTo>
                <a:lnTo>
                  <a:pt x="0" y="2712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4381910" y="4121875"/>
            <a:ext cx="2592335" cy="3109248"/>
          </a:xfrm>
          <a:custGeom>
            <a:avLst/>
            <a:gdLst/>
            <a:ahLst/>
            <a:cxnLst/>
            <a:rect l="l" t="t" r="r" b="b"/>
            <a:pathLst>
              <a:path w="2592335" h="3109248">
                <a:moveTo>
                  <a:pt x="0" y="0"/>
                </a:moveTo>
                <a:lnTo>
                  <a:pt x="2592335" y="0"/>
                </a:lnTo>
                <a:lnTo>
                  <a:pt x="2592335" y="3109248"/>
                </a:lnTo>
                <a:lnTo>
                  <a:pt x="0" y="3109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585524" y="4320488"/>
            <a:ext cx="2768560" cy="996682"/>
          </a:xfrm>
          <a:custGeom>
            <a:avLst/>
            <a:gdLst/>
            <a:ahLst/>
            <a:cxnLst/>
            <a:rect l="l" t="t" r="r" b="b"/>
            <a:pathLst>
              <a:path w="2768560" h="996682">
                <a:moveTo>
                  <a:pt x="0" y="0"/>
                </a:moveTo>
                <a:lnTo>
                  <a:pt x="2768560" y="0"/>
                </a:lnTo>
                <a:lnTo>
                  <a:pt x="2768560" y="996682"/>
                </a:lnTo>
                <a:lnTo>
                  <a:pt x="0" y="996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704770" y="4320488"/>
            <a:ext cx="2768560" cy="996682"/>
          </a:xfrm>
          <a:custGeom>
            <a:avLst/>
            <a:gdLst/>
            <a:ahLst/>
            <a:cxnLst/>
            <a:rect l="l" t="t" r="r" b="b"/>
            <a:pathLst>
              <a:path w="2768560" h="996682">
                <a:moveTo>
                  <a:pt x="0" y="0"/>
                </a:moveTo>
                <a:lnTo>
                  <a:pt x="2768560" y="0"/>
                </a:lnTo>
                <a:lnTo>
                  <a:pt x="2768560" y="996682"/>
                </a:lnTo>
                <a:lnTo>
                  <a:pt x="0" y="996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 flipH="1">
            <a:off x="10604394" y="6035828"/>
            <a:ext cx="2768560" cy="996682"/>
          </a:xfrm>
          <a:custGeom>
            <a:avLst/>
            <a:gdLst/>
            <a:ahLst/>
            <a:cxnLst/>
            <a:rect l="l" t="t" r="r" b="b"/>
            <a:pathLst>
              <a:path w="2768560" h="996682">
                <a:moveTo>
                  <a:pt x="2768561" y="0"/>
                </a:moveTo>
                <a:lnTo>
                  <a:pt x="0" y="0"/>
                </a:lnTo>
                <a:lnTo>
                  <a:pt x="0" y="996682"/>
                </a:lnTo>
                <a:lnTo>
                  <a:pt x="2768561" y="996682"/>
                </a:lnTo>
                <a:lnTo>
                  <a:pt x="276856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flipH="1">
            <a:off x="4585524" y="5849437"/>
            <a:ext cx="2768560" cy="996682"/>
          </a:xfrm>
          <a:custGeom>
            <a:avLst/>
            <a:gdLst/>
            <a:ahLst/>
            <a:cxnLst/>
            <a:rect l="l" t="t" r="r" b="b"/>
            <a:pathLst>
              <a:path w="2768560" h="996682">
                <a:moveTo>
                  <a:pt x="2768560" y="0"/>
                </a:moveTo>
                <a:lnTo>
                  <a:pt x="0" y="0"/>
                </a:lnTo>
                <a:lnTo>
                  <a:pt x="0" y="996681"/>
                </a:lnTo>
                <a:lnTo>
                  <a:pt x="2768560" y="996681"/>
                </a:lnTo>
                <a:lnTo>
                  <a:pt x="276856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2557871" y="7412199"/>
            <a:ext cx="2246680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spc="119">
                <a:solidFill>
                  <a:srgbClr val="49403C"/>
                </a:solidFill>
                <a:latin typeface="Saira Bold"/>
                <a:ea typeface="Saira Bold"/>
                <a:cs typeface="Saira Bold"/>
                <a:sym typeface="Saira Bold"/>
              </a:rPr>
              <a:t>CLIENTE</a:t>
            </a:r>
          </a:p>
          <a:p>
            <a:pPr algn="ctr">
              <a:lnSpc>
                <a:spcPts val="4799"/>
              </a:lnSpc>
            </a:pPr>
            <a:r>
              <a:rPr lang="en-US" sz="3999" b="1" spc="119">
                <a:solidFill>
                  <a:srgbClr val="49403C"/>
                </a:solidFill>
                <a:latin typeface="Saira Bold"/>
                <a:ea typeface="Saira Bold"/>
                <a:cs typeface="Saira Bold"/>
                <a:sym typeface="Saira Bold"/>
              </a:rPr>
              <a:t>MVC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75265" y="7412199"/>
            <a:ext cx="2652260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spc="119">
                <a:solidFill>
                  <a:srgbClr val="49403C"/>
                </a:solidFill>
                <a:latin typeface="Saira Bold"/>
                <a:ea typeface="Saira Bold"/>
                <a:cs typeface="Saira Bold"/>
                <a:sym typeface="Saira Bold"/>
              </a:rPr>
              <a:t>SERVIDOR</a:t>
            </a:r>
          </a:p>
          <a:p>
            <a:pPr algn="ctr">
              <a:lnSpc>
                <a:spcPts val="4799"/>
              </a:lnSpc>
            </a:pPr>
            <a:r>
              <a:rPr lang="en-US" sz="3999" b="1" spc="119">
                <a:solidFill>
                  <a:srgbClr val="49403C"/>
                </a:solidFill>
                <a:latin typeface="Saira Bold"/>
                <a:ea typeface="Saira Bold"/>
                <a:cs typeface="Saira Bold"/>
                <a:sym typeface="Saira Bold"/>
              </a:rPr>
              <a:t>CAPAS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-202857" y="219075"/>
            <a:ext cx="10900099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sz="5349" b="1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MODELO DE DATOS</a:t>
            </a:r>
          </a:p>
          <a:p>
            <a:pPr algn="ctr">
              <a:lnSpc>
                <a:spcPts val="6420"/>
              </a:lnSpc>
            </a:pPr>
            <a:endParaRPr lang="en-US" sz="5349" b="1" spc="160">
              <a:solidFill>
                <a:srgbClr val="49403C"/>
              </a:solidFill>
              <a:latin typeface="Saira Heavy"/>
              <a:ea typeface="Saira Heavy"/>
              <a:cs typeface="Saira Heavy"/>
              <a:sym typeface="Saira Heavy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28278" y="-309297"/>
            <a:ext cx="2567029" cy="10905593"/>
            <a:chOff x="0" y="0"/>
            <a:chExt cx="3422705" cy="1454079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AutoShape 7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956770" y="1287141"/>
            <a:ext cx="15369205" cy="8843697"/>
          </a:xfrm>
          <a:custGeom>
            <a:avLst/>
            <a:gdLst/>
            <a:ahLst/>
            <a:cxnLst/>
            <a:rect l="l" t="t" r="r" b="b"/>
            <a:pathLst>
              <a:path w="15369205" h="8843697">
                <a:moveTo>
                  <a:pt x="0" y="0"/>
                </a:moveTo>
                <a:lnTo>
                  <a:pt x="15369205" y="0"/>
                </a:lnTo>
                <a:lnTo>
                  <a:pt x="15369205" y="8843696"/>
                </a:lnTo>
                <a:lnTo>
                  <a:pt x="0" y="8843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556" y="-285750"/>
            <a:ext cx="2157805" cy="10896600"/>
          </a:xfrm>
          <a:prstGeom prst="rect">
            <a:avLst/>
          </a:prstGeom>
          <a:solidFill>
            <a:srgbClr val="69A9B2"/>
          </a:solid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 rot="5400000">
            <a:off x="13168312" y="4708684"/>
            <a:ext cx="8229600" cy="90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2775" b="1" spc="83">
                <a:solidFill>
                  <a:srgbClr val="FFEFD6"/>
                </a:solidFill>
                <a:latin typeface="Saira Ultra-Bold"/>
                <a:ea typeface="Saira Ultra-Bold"/>
                <a:cs typeface="Saira Ultra-Bold"/>
                <a:sym typeface="Saira Ultra-Bold"/>
              </a:rPr>
              <a:t>Principales tecnologías utilizadas para TatasAPP</a:t>
            </a: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-5707611" y="-3140582"/>
            <a:ext cx="2567029" cy="10905593"/>
            <a:chOff x="0" y="0"/>
            <a:chExt cx="3422705" cy="1454079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AutoShape 7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13365636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6" y="0"/>
                </a:lnTo>
                <a:lnTo>
                  <a:pt x="4610246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24000" y="766891"/>
            <a:ext cx="11346336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0"/>
              </a:lnSpc>
            </a:pPr>
            <a:r>
              <a:rPr lang="en-US" sz="5725" b="1" spc="171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TECNOLOGÍAS UTILIZADAS</a:t>
            </a:r>
          </a:p>
          <a:p>
            <a:pPr algn="l">
              <a:lnSpc>
                <a:spcPts val="6869"/>
              </a:lnSpc>
            </a:pPr>
            <a:endParaRPr lang="en-US" sz="5725" b="1" spc="171">
              <a:solidFill>
                <a:srgbClr val="49403C"/>
              </a:solidFill>
              <a:latin typeface="Saira Heavy"/>
              <a:ea typeface="Saira Heavy"/>
              <a:cs typeface="Saira Heavy"/>
              <a:sym typeface="Saira Heavy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90861" y="2856841"/>
            <a:ext cx="1477775" cy="1477775"/>
          </a:xfrm>
          <a:custGeom>
            <a:avLst/>
            <a:gdLst/>
            <a:ahLst/>
            <a:cxnLst/>
            <a:rect l="l" t="t" r="r" b="b"/>
            <a:pathLst>
              <a:path w="1477775" h="1477775">
                <a:moveTo>
                  <a:pt x="0" y="0"/>
                </a:moveTo>
                <a:lnTo>
                  <a:pt x="1477775" y="0"/>
                </a:lnTo>
                <a:lnTo>
                  <a:pt x="1477775" y="1477775"/>
                </a:lnTo>
                <a:lnTo>
                  <a:pt x="0" y="1477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3112610" y="2856841"/>
            <a:ext cx="1452091" cy="1547771"/>
          </a:xfrm>
          <a:custGeom>
            <a:avLst/>
            <a:gdLst/>
            <a:ahLst/>
            <a:cxnLst/>
            <a:rect l="l" t="t" r="r" b="b"/>
            <a:pathLst>
              <a:path w="1452091" h="1547771">
                <a:moveTo>
                  <a:pt x="0" y="0"/>
                </a:moveTo>
                <a:lnTo>
                  <a:pt x="1452091" y="0"/>
                </a:lnTo>
                <a:lnTo>
                  <a:pt x="1452091" y="1547771"/>
                </a:lnTo>
                <a:lnTo>
                  <a:pt x="0" y="1547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880100" y="2624292"/>
            <a:ext cx="1285801" cy="1813309"/>
          </a:xfrm>
          <a:custGeom>
            <a:avLst/>
            <a:gdLst/>
            <a:ahLst/>
            <a:cxnLst/>
            <a:rect l="l" t="t" r="r" b="b"/>
            <a:pathLst>
              <a:path w="1285801" h="1813309">
                <a:moveTo>
                  <a:pt x="0" y="0"/>
                </a:moveTo>
                <a:lnTo>
                  <a:pt x="1285801" y="0"/>
                </a:lnTo>
                <a:lnTo>
                  <a:pt x="1285801" y="1813310"/>
                </a:lnTo>
                <a:lnTo>
                  <a:pt x="0" y="1813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1693538" y="3479895"/>
            <a:ext cx="4599658" cy="1379897"/>
          </a:xfrm>
          <a:custGeom>
            <a:avLst/>
            <a:gdLst/>
            <a:ahLst/>
            <a:cxnLst/>
            <a:rect l="l" t="t" r="r" b="b"/>
            <a:pathLst>
              <a:path w="4599658" h="1379897">
                <a:moveTo>
                  <a:pt x="0" y="0"/>
                </a:moveTo>
                <a:lnTo>
                  <a:pt x="4599658" y="0"/>
                </a:lnTo>
                <a:lnTo>
                  <a:pt x="4599658" y="1379897"/>
                </a:lnTo>
                <a:lnTo>
                  <a:pt x="0" y="13798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6034942" y="2366664"/>
            <a:ext cx="2458130" cy="2458130"/>
          </a:xfrm>
          <a:custGeom>
            <a:avLst/>
            <a:gdLst/>
            <a:ahLst/>
            <a:cxnLst/>
            <a:rect l="l" t="t" r="r" b="b"/>
            <a:pathLst>
              <a:path w="2458130" h="2458130">
                <a:moveTo>
                  <a:pt x="0" y="0"/>
                </a:moveTo>
                <a:lnTo>
                  <a:pt x="2458131" y="0"/>
                </a:lnTo>
                <a:lnTo>
                  <a:pt x="2458131" y="2458130"/>
                </a:lnTo>
                <a:lnTo>
                  <a:pt x="0" y="2458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0164351" y="2864443"/>
            <a:ext cx="1613750" cy="1613750"/>
          </a:xfrm>
          <a:custGeom>
            <a:avLst/>
            <a:gdLst/>
            <a:ahLst/>
            <a:cxnLst/>
            <a:rect l="l" t="t" r="r" b="b"/>
            <a:pathLst>
              <a:path w="1613750" h="1613750">
                <a:moveTo>
                  <a:pt x="0" y="0"/>
                </a:moveTo>
                <a:lnTo>
                  <a:pt x="1613751" y="0"/>
                </a:lnTo>
                <a:lnTo>
                  <a:pt x="1613751" y="1613751"/>
                </a:lnTo>
                <a:lnTo>
                  <a:pt x="0" y="1613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2634901" y="2244114"/>
            <a:ext cx="2818293" cy="1323332"/>
          </a:xfrm>
          <a:custGeom>
            <a:avLst/>
            <a:gdLst/>
            <a:ahLst/>
            <a:cxnLst/>
            <a:rect l="l" t="t" r="r" b="b"/>
            <a:pathLst>
              <a:path w="2818293" h="1323332">
                <a:moveTo>
                  <a:pt x="0" y="0"/>
                </a:moveTo>
                <a:lnTo>
                  <a:pt x="2818293" y="0"/>
                </a:lnTo>
                <a:lnTo>
                  <a:pt x="2818293" y="1323332"/>
                </a:lnTo>
                <a:lnTo>
                  <a:pt x="0" y="13233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454" b="-45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315982" y="5440817"/>
            <a:ext cx="4457362" cy="1604650"/>
          </a:xfrm>
          <a:custGeom>
            <a:avLst/>
            <a:gdLst/>
            <a:ahLst/>
            <a:cxnLst/>
            <a:rect l="l" t="t" r="r" b="b"/>
            <a:pathLst>
              <a:path w="4457362" h="1604650">
                <a:moveTo>
                  <a:pt x="0" y="0"/>
                </a:moveTo>
                <a:lnTo>
                  <a:pt x="4457363" y="0"/>
                </a:lnTo>
                <a:lnTo>
                  <a:pt x="4457363" y="1604650"/>
                </a:lnTo>
                <a:lnTo>
                  <a:pt x="0" y="16046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4773345" y="5388642"/>
            <a:ext cx="4272500" cy="1709000"/>
          </a:xfrm>
          <a:custGeom>
            <a:avLst/>
            <a:gdLst/>
            <a:ahLst/>
            <a:cxnLst/>
            <a:rect l="l" t="t" r="r" b="b"/>
            <a:pathLst>
              <a:path w="4272500" h="1709000">
                <a:moveTo>
                  <a:pt x="0" y="0"/>
                </a:moveTo>
                <a:lnTo>
                  <a:pt x="4272500" y="0"/>
                </a:lnTo>
                <a:lnTo>
                  <a:pt x="4272500" y="1709000"/>
                </a:lnTo>
                <a:lnTo>
                  <a:pt x="0" y="1709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9230478" y="4982339"/>
            <a:ext cx="2706946" cy="2706946"/>
          </a:xfrm>
          <a:custGeom>
            <a:avLst/>
            <a:gdLst/>
            <a:ahLst/>
            <a:cxnLst/>
            <a:rect l="l" t="t" r="r" b="b"/>
            <a:pathLst>
              <a:path w="2706946" h="2706946">
                <a:moveTo>
                  <a:pt x="0" y="0"/>
                </a:moveTo>
                <a:lnTo>
                  <a:pt x="2706945" y="0"/>
                </a:lnTo>
                <a:lnTo>
                  <a:pt x="2706945" y="2706946"/>
                </a:lnTo>
                <a:lnTo>
                  <a:pt x="0" y="2706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8251876" y="2938025"/>
            <a:ext cx="1466588" cy="1466588"/>
          </a:xfrm>
          <a:custGeom>
            <a:avLst/>
            <a:gdLst/>
            <a:ahLst/>
            <a:cxnLst/>
            <a:rect l="l" t="t" r="r" b="b"/>
            <a:pathLst>
              <a:path w="1466588" h="1466588">
                <a:moveTo>
                  <a:pt x="0" y="0"/>
                </a:moveTo>
                <a:lnTo>
                  <a:pt x="1466588" y="0"/>
                </a:lnTo>
                <a:lnTo>
                  <a:pt x="1466588" y="1466587"/>
                </a:lnTo>
                <a:lnTo>
                  <a:pt x="0" y="14665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489239" y="8141575"/>
            <a:ext cx="3417041" cy="1294334"/>
          </a:xfrm>
          <a:custGeom>
            <a:avLst/>
            <a:gdLst/>
            <a:ahLst/>
            <a:cxnLst/>
            <a:rect l="l" t="t" r="r" b="b"/>
            <a:pathLst>
              <a:path w="3417041" h="1294334">
                <a:moveTo>
                  <a:pt x="0" y="0"/>
                </a:moveTo>
                <a:lnTo>
                  <a:pt x="3417041" y="0"/>
                </a:lnTo>
                <a:lnTo>
                  <a:pt x="3417041" y="1294334"/>
                </a:lnTo>
                <a:lnTo>
                  <a:pt x="0" y="12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3405396" y="7473969"/>
            <a:ext cx="2629547" cy="2629547"/>
          </a:xfrm>
          <a:custGeom>
            <a:avLst/>
            <a:gdLst/>
            <a:ahLst/>
            <a:cxnLst/>
            <a:rect l="l" t="t" r="r" b="b"/>
            <a:pathLst>
              <a:path w="2629547" h="2629547">
                <a:moveTo>
                  <a:pt x="0" y="0"/>
                </a:moveTo>
                <a:lnTo>
                  <a:pt x="2629546" y="0"/>
                </a:lnTo>
                <a:lnTo>
                  <a:pt x="2629546" y="2629547"/>
                </a:lnTo>
                <a:lnTo>
                  <a:pt x="0" y="262954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9884043" y="7473969"/>
            <a:ext cx="5786716" cy="2828678"/>
          </a:xfrm>
          <a:custGeom>
            <a:avLst/>
            <a:gdLst/>
            <a:ahLst/>
            <a:cxnLst/>
            <a:rect l="l" t="t" r="r" b="b"/>
            <a:pathLst>
              <a:path w="5786716" h="2828678">
                <a:moveTo>
                  <a:pt x="0" y="0"/>
                </a:moveTo>
                <a:lnTo>
                  <a:pt x="5786716" y="0"/>
                </a:lnTo>
                <a:lnTo>
                  <a:pt x="5786716" y="2828678"/>
                </a:lnTo>
                <a:lnTo>
                  <a:pt x="0" y="282867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5622425" y="7609136"/>
            <a:ext cx="2359213" cy="2359213"/>
          </a:xfrm>
          <a:custGeom>
            <a:avLst/>
            <a:gdLst/>
            <a:ahLst/>
            <a:cxnLst/>
            <a:rect l="l" t="t" r="r" b="b"/>
            <a:pathLst>
              <a:path w="2359213" h="2359213">
                <a:moveTo>
                  <a:pt x="0" y="0"/>
                </a:moveTo>
                <a:lnTo>
                  <a:pt x="2359213" y="0"/>
                </a:lnTo>
                <a:lnTo>
                  <a:pt x="2359213" y="2359213"/>
                </a:lnTo>
                <a:lnTo>
                  <a:pt x="0" y="235921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8210531" y="7811832"/>
            <a:ext cx="1953820" cy="1953820"/>
          </a:xfrm>
          <a:custGeom>
            <a:avLst/>
            <a:gdLst/>
            <a:ahLst/>
            <a:cxnLst/>
            <a:rect l="l" t="t" r="r" b="b"/>
            <a:pathLst>
              <a:path w="1953820" h="1953820">
                <a:moveTo>
                  <a:pt x="0" y="0"/>
                </a:moveTo>
                <a:lnTo>
                  <a:pt x="1953820" y="0"/>
                </a:lnTo>
                <a:lnTo>
                  <a:pt x="1953820" y="1953820"/>
                </a:lnTo>
                <a:lnTo>
                  <a:pt x="0" y="19538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11925450" y="5328621"/>
            <a:ext cx="1639292" cy="1673067"/>
          </a:xfrm>
          <a:custGeom>
            <a:avLst/>
            <a:gdLst/>
            <a:ahLst/>
            <a:cxnLst/>
            <a:rect l="l" t="t" r="r" b="b"/>
            <a:pathLst>
              <a:path w="1639292" h="1673067">
                <a:moveTo>
                  <a:pt x="0" y="0"/>
                </a:moveTo>
                <a:lnTo>
                  <a:pt x="1639292" y="0"/>
                </a:lnTo>
                <a:lnTo>
                  <a:pt x="1639292" y="1673067"/>
                </a:lnTo>
                <a:lnTo>
                  <a:pt x="0" y="167306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458" r="-2996" b="-45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3957995" y="5162550"/>
            <a:ext cx="2043308" cy="2043308"/>
          </a:xfrm>
          <a:custGeom>
            <a:avLst/>
            <a:gdLst/>
            <a:ahLst/>
            <a:cxnLst/>
            <a:rect l="l" t="t" r="r" b="b"/>
            <a:pathLst>
              <a:path w="2043308" h="2043308">
                <a:moveTo>
                  <a:pt x="0" y="0"/>
                </a:moveTo>
                <a:lnTo>
                  <a:pt x="2043308" y="0"/>
                </a:lnTo>
                <a:lnTo>
                  <a:pt x="2043308" y="2043308"/>
                </a:lnTo>
                <a:lnTo>
                  <a:pt x="0" y="204330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1290861" y="2133301"/>
            <a:ext cx="15563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CLIENTE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6911" y="4983617"/>
            <a:ext cx="192613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SERVIDOR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5180" y="7088117"/>
            <a:ext cx="225631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SERVICIOS EXTERNOS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1060866" y="-116424"/>
            <a:ext cx="8066813" cy="10905593"/>
          </a:xfrm>
          <a:prstGeom prst="rect">
            <a:avLst/>
          </a:prstGeom>
          <a:solidFill>
            <a:srgbClr val="69A9B2"/>
          </a:solid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 rot="-10800000">
            <a:off x="10099145" y="-245006"/>
            <a:ext cx="961721" cy="10905593"/>
          </a:xfrm>
          <a:prstGeom prst="rect">
            <a:avLst/>
          </a:prstGeom>
          <a:solidFill>
            <a:srgbClr val="69A9B2">
              <a:alpha val="69804"/>
            </a:srgbClr>
          </a:solid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rot="-10800000">
            <a:off x="9137423" y="-245006"/>
            <a:ext cx="961721" cy="10905593"/>
          </a:xfrm>
          <a:prstGeom prst="rect">
            <a:avLst/>
          </a:prstGeom>
          <a:solidFill>
            <a:srgbClr val="69A9B2">
              <a:alpha val="40000"/>
            </a:srgbClr>
          </a:solidFill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 rot="-10800000">
            <a:off x="8175702" y="-245006"/>
            <a:ext cx="961721" cy="10905593"/>
          </a:xfrm>
          <a:prstGeom prst="rect">
            <a:avLst/>
          </a:prstGeom>
          <a:solidFill>
            <a:srgbClr val="69A9B2">
              <a:alpha val="9804"/>
            </a:srgbClr>
          </a:solid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1854157" y="19050"/>
            <a:ext cx="5172480" cy="10267950"/>
          </a:xfrm>
          <a:custGeom>
            <a:avLst/>
            <a:gdLst/>
            <a:ahLst/>
            <a:cxnLst/>
            <a:rect l="l" t="t" r="r" b="b"/>
            <a:pathLst>
              <a:path w="5172480" h="10267950">
                <a:moveTo>
                  <a:pt x="0" y="0"/>
                </a:moveTo>
                <a:lnTo>
                  <a:pt x="5172480" y="0"/>
                </a:lnTo>
                <a:lnTo>
                  <a:pt x="5172480" y="10267950"/>
                </a:lnTo>
                <a:lnTo>
                  <a:pt x="0" y="10267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636937" y="2764628"/>
            <a:ext cx="7180635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40"/>
              </a:lnSpc>
            </a:pPr>
            <a:r>
              <a:rPr lang="en-US" sz="7200" b="1" spc="215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PRESENTACIÓN </a:t>
            </a:r>
          </a:p>
          <a:p>
            <a:pPr algn="ctr">
              <a:lnSpc>
                <a:spcPts val="12240"/>
              </a:lnSpc>
            </a:pPr>
            <a:r>
              <a:rPr lang="en-US" sz="7200" b="1" spc="215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DE LA APLICACIÓN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28278" y="-309297"/>
            <a:ext cx="1884095" cy="10905593"/>
            <a:chOff x="0" y="0"/>
            <a:chExt cx="2512127" cy="1454079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837376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AutoShape 5"/>
            <p:cNvSpPr/>
            <p:nvPr/>
          </p:nvSpPr>
          <p:spPr>
            <a:xfrm>
              <a:off x="837376" y="0"/>
              <a:ext cx="837376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674751" y="0"/>
              <a:ext cx="837376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6145174" y="4734079"/>
            <a:ext cx="3798774" cy="3707336"/>
            <a:chOff x="0" y="0"/>
            <a:chExt cx="453389" cy="4424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3389" cy="442476"/>
            </a:xfrm>
            <a:custGeom>
              <a:avLst/>
              <a:gdLst/>
              <a:ahLst/>
              <a:cxnLst/>
              <a:rect l="l" t="t" r="r" b="b"/>
              <a:pathLst>
                <a:path w="453389" h="442476">
                  <a:moveTo>
                    <a:pt x="75406" y="0"/>
                  </a:moveTo>
                  <a:lnTo>
                    <a:pt x="377983" y="0"/>
                  </a:lnTo>
                  <a:cubicBezTo>
                    <a:pt x="419629" y="0"/>
                    <a:pt x="453389" y="33760"/>
                    <a:pt x="453389" y="75406"/>
                  </a:cubicBezTo>
                  <a:lnTo>
                    <a:pt x="453389" y="367070"/>
                  </a:lnTo>
                  <a:cubicBezTo>
                    <a:pt x="453389" y="408715"/>
                    <a:pt x="419629" y="442476"/>
                    <a:pt x="377983" y="442476"/>
                  </a:cubicBezTo>
                  <a:lnTo>
                    <a:pt x="75406" y="442476"/>
                  </a:lnTo>
                  <a:cubicBezTo>
                    <a:pt x="33760" y="442476"/>
                    <a:pt x="0" y="408715"/>
                    <a:pt x="0" y="367070"/>
                  </a:cubicBezTo>
                  <a:lnTo>
                    <a:pt x="0" y="75406"/>
                  </a:lnTo>
                  <a:cubicBezTo>
                    <a:pt x="0" y="33760"/>
                    <a:pt x="33760" y="0"/>
                    <a:pt x="7540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947158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60617" y="4734079"/>
            <a:ext cx="3798774" cy="3707336"/>
            <a:chOff x="0" y="0"/>
            <a:chExt cx="453389" cy="4424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3389" cy="442476"/>
            </a:xfrm>
            <a:custGeom>
              <a:avLst/>
              <a:gdLst/>
              <a:ahLst/>
              <a:cxnLst/>
              <a:rect l="l" t="t" r="r" b="b"/>
              <a:pathLst>
                <a:path w="453389" h="442476">
                  <a:moveTo>
                    <a:pt x="75406" y="0"/>
                  </a:moveTo>
                  <a:lnTo>
                    <a:pt x="377983" y="0"/>
                  </a:lnTo>
                  <a:cubicBezTo>
                    <a:pt x="419629" y="0"/>
                    <a:pt x="453389" y="33760"/>
                    <a:pt x="453389" y="75406"/>
                  </a:cubicBezTo>
                  <a:lnTo>
                    <a:pt x="453389" y="367070"/>
                  </a:lnTo>
                  <a:cubicBezTo>
                    <a:pt x="453389" y="408715"/>
                    <a:pt x="419629" y="442476"/>
                    <a:pt x="377983" y="442476"/>
                  </a:cubicBezTo>
                  <a:lnTo>
                    <a:pt x="75406" y="442476"/>
                  </a:lnTo>
                  <a:cubicBezTo>
                    <a:pt x="33760" y="442476"/>
                    <a:pt x="0" y="408715"/>
                    <a:pt x="0" y="367070"/>
                  </a:cubicBezTo>
                  <a:lnTo>
                    <a:pt x="0" y="75406"/>
                  </a:lnTo>
                  <a:cubicBezTo>
                    <a:pt x="0" y="33760"/>
                    <a:pt x="33760" y="0"/>
                    <a:pt x="7540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8D3BF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3173140" y="3077086"/>
            <a:ext cx="1773728" cy="1773728"/>
            <a:chOff x="0" y="0"/>
            <a:chExt cx="2364971" cy="2364971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2364971" cy="2364971"/>
              <a:chOff x="0" y="0"/>
              <a:chExt cx="14400530" cy="1440053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0255" y="330976"/>
              <a:ext cx="1778570" cy="177857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 rot="-2700000">
            <a:off x="7157697" y="3077086"/>
            <a:ext cx="1773728" cy="1773728"/>
            <a:chOff x="0" y="0"/>
            <a:chExt cx="2364971" cy="2364971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 rot="5400000">
              <a:off x="0" y="0"/>
              <a:ext cx="2364971" cy="2364971"/>
              <a:chOff x="0" y="0"/>
              <a:chExt cx="14400530" cy="1440053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74442" y="327417"/>
              <a:ext cx="1782128" cy="1782128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0068233" y="4734079"/>
            <a:ext cx="3798774" cy="3707336"/>
            <a:chOff x="0" y="0"/>
            <a:chExt cx="453389" cy="44247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3389" cy="442476"/>
            </a:xfrm>
            <a:custGeom>
              <a:avLst/>
              <a:gdLst/>
              <a:ahLst/>
              <a:cxnLst/>
              <a:rect l="l" t="t" r="r" b="b"/>
              <a:pathLst>
                <a:path w="453389" h="442476">
                  <a:moveTo>
                    <a:pt x="75406" y="0"/>
                  </a:moveTo>
                  <a:lnTo>
                    <a:pt x="377983" y="0"/>
                  </a:lnTo>
                  <a:cubicBezTo>
                    <a:pt x="419629" y="0"/>
                    <a:pt x="453389" y="33760"/>
                    <a:pt x="453389" y="75406"/>
                  </a:cubicBezTo>
                  <a:lnTo>
                    <a:pt x="453389" y="367070"/>
                  </a:lnTo>
                  <a:cubicBezTo>
                    <a:pt x="453389" y="408715"/>
                    <a:pt x="419629" y="442476"/>
                    <a:pt x="377983" y="442476"/>
                  </a:cubicBezTo>
                  <a:lnTo>
                    <a:pt x="75406" y="442476"/>
                  </a:lnTo>
                  <a:cubicBezTo>
                    <a:pt x="33760" y="442476"/>
                    <a:pt x="0" y="408715"/>
                    <a:pt x="0" y="367070"/>
                  </a:cubicBezTo>
                  <a:lnTo>
                    <a:pt x="0" y="75406"/>
                  </a:lnTo>
                  <a:cubicBezTo>
                    <a:pt x="0" y="33760"/>
                    <a:pt x="33760" y="0"/>
                    <a:pt x="7540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8D3BF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2700000">
            <a:off x="11080756" y="3077086"/>
            <a:ext cx="1773728" cy="1773728"/>
            <a:chOff x="0" y="0"/>
            <a:chExt cx="2364971" cy="2364971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0"/>
              <a:ext cx="2364971" cy="2364971"/>
              <a:chOff x="0" y="0"/>
              <a:chExt cx="14400530" cy="1440053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290255" y="330976"/>
              <a:ext cx="1778570" cy="177857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4067259" y="4734079"/>
            <a:ext cx="3798774" cy="3707336"/>
            <a:chOff x="0" y="0"/>
            <a:chExt cx="453389" cy="44247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53389" cy="442476"/>
            </a:xfrm>
            <a:custGeom>
              <a:avLst/>
              <a:gdLst/>
              <a:ahLst/>
              <a:cxnLst/>
              <a:rect l="l" t="t" r="r" b="b"/>
              <a:pathLst>
                <a:path w="453389" h="442476">
                  <a:moveTo>
                    <a:pt x="75406" y="0"/>
                  </a:moveTo>
                  <a:lnTo>
                    <a:pt x="377983" y="0"/>
                  </a:lnTo>
                  <a:cubicBezTo>
                    <a:pt x="419629" y="0"/>
                    <a:pt x="453389" y="33760"/>
                    <a:pt x="453389" y="75406"/>
                  </a:cubicBezTo>
                  <a:lnTo>
                    <a:pt x="453389" y="367070"/>
                  </a:lnTo>
                  <a:cubicBezTo>
                    <a:pt x="453389" y="408715"/>
                    <a:pt x="419629" y="442476"/>
                    <a:pt x="377983" y="442476"/>
                  </a:cubicBezTo>
                  <a:lnTo>
                    <a:pt x="75406" y="442476"/>
                  </a:lnTo>
                  <a:cubicBezTo>
                    <a:pt x="33760" y="442476"/>
                    <a:pt x="0" y="408715"/>
                    <a:pt x="0" y="367070"/>
                  </a:cubicBezTo>
                  <a:lnTo>
                    <a:pt x="0" y="75406"/>
                  </a:lnTo>
                  <a:cubicBezTo>
                    <a:pt x="0" y="33760"/>
                    <a:pt x="33760" y="0"/>
                    <a:pt x="7540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947158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2700000">
            <a:off x="15079783" y="3077086"/>
            <a:ext cx="1773728" cy="1773728"/>
            <a:chOff x="0" y="0"/>
            <a:chExt cx="2364971" cy="2364971"/>
          </a:xfrm>
        </p:grpSpPr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 rot="5400000">
              <a:off x="0" y="0"/>
              <a:ext cx="2364971" cy="2364971"/>
              <a:chOff x="0" y="0"/>
              <a:chExt cx="14400530" cy="1440053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274442" y="327417"/>
              <a:ext cx="1782128" cy="1782128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44" name="Freeform 44"/>
          <p:cNvSpPr/>
          <p:nvPr/>
        </p:nvSpPr>
        <p:spPr>
          <a:xfrm>
            <a:off x="7628852" y="3671078"/>
            <a:ext cx="831419" cy="675717"/>
          </a:xfrm>
          <a:custGeom>
            <a:avLst/>
            <a:gdLst/>
            <a:ahLst/>
            <a:cxnLst/>
            <a:rect l="l" t="t" r="r" b="b"/>
            <a:pathLst>
              <a:path w="831419" h="675717">
                <a:moveTo>
                  <a:pt x="0" y="0"/>
                </a:moveTo>
                <a:lnTo>
                  <a:pt x="831419" y="0"/>
                </a:lnTo>
                <a:lnTo>
                  <a:pt x="831419" y="675717"/>
                </a:lnTo>
                <a:lnTo>
                  <a:pt x="0" y="675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15601876" y="3582077"/>
            <a:ext cx="729542" cy="853719"/>
          </a:xfrm>
          <a:custGeom>
            <a:avLst/>
            <a:gdLst/>
            <a:ahLst/>
            <a:cxnLst/>
            <a:rect l="l" t="t" r="r" b="b"/>
            <a:pathLst>
              <a:path w="729542" h="853719">
                <a:moveTo>
                  <a:pt x="0" y="0"/>
                </a:moveTo>
                <a:lnTo>
                  <a:pt x="729541" y="0"/>
                </a:lnTo>
                <a:lnTo>
                  <a:pt x="729541" y="853719"/>
                </a:lnTo>
                <a:lnTo>
                  <a:pt x="0" y="853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3581069" y="3582077"/>
            <a:ext cx="1091221" cy="739302"/>
          </a:xfrm>
          <a:custGeom>
            <a:avLst/>
            <a:gdLst/>
            <a:ahLst/>
            <a:cxnLst/>
            <a:rect l="l" t="t" r="r" b="b"/>
            <a:pathLst>
              <a:path w="1091221" h="739302">
                <a:moveTo>
                  <a:pt x="0" y="0"/>
                </a:moveTo>
                <a:lnTo>
                  <a:pt x="1091221" y="0"/>
                </a:lnTo>
                <a:lnTo>
                  <a:pt x="1091221" y="739303"/>
                </a:lnTo>
                <a:lnTo>
                  <a:pt x="0" y="739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11540960" y="3556339"/>
            <a:ext cx="853321" cy="853321"/>
          </a:xfrm>
          <a:custGeom>
            <a:avLst/>
            <a:gdLst/>
            <a:ahLst/>
            <a:cxnLst/>
            <a:rect l="l" t="t" r="r" b="b"/>
            <a:pathLst>
              <a:path w="853321" h="853321">
                <a:moveTo>
                  <a:pt x="0" y="0"/>
                </a:moveTo>
                <a:lnTo>
                  <a:pt x="853321" y="0"/>
                </a:lnTo>
                <a:lnTo>
                  <a:pt x="853321" y="853321"/>
                </a:lnTo>
                <a:lnTo>
                  <a:pt x="0" y="853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TextBox 48"/>
          <p:cNvSpPr txBox="1"/>
          <p:nvPr/>
        </p:nvSpPr>
        <p:spPr>
          <a:xfrm>
            <a:off x="2046317" y="787078"/>
            <a:ext cx="109000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5350" b="1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RESULTADOS OBTENIDOS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805789" y="5378530"/>
            <a:ext cx="3141225" cy="43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sz="2515" b="1" spc="-57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01. Investigación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579074" y="6012649"/>
            <a:ext cx="2851725" cy="2122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34" lvl="1" indent="-195417" algn="just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Exploración de documentación técnica y análisis de servicios.</a:t>
            </a:r>
          </a:p>
          <a:p>
            <a:pPr marL="390834" lvl="1" indent="-195417" algn="just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Evaluación y adopción de nuevas tecnologías aplicadas al proyecto.</a:t>
            </a:r>
          </a:p>
          <a:p>
            <a:pPr algn="l">
              <a:lnSpc>
                <a:spcPts val="2407"/>
              </a:lnSpc>
            </a:pPr>
            <a:endParaRPr lang="en-US" sz="1810">
              <a:solidFill>
                <a:srgbClr val="3D2917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0713405" y="5378530"/>
            <a:ext cx="3153602" cy="43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sz="2515" b="1" spc="-57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03. Profundización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385468" y="6012649"/>
            <a:ext cx="3069055" cy="181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34" lvl="1" indent="-195417" algn="just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Ampliación de conocimientos en ingeniería de software y arquitectura de sistemas, aplicándolos al desarrollo del proyecto.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728848" y="5378530"/>
            <a:ext cx="3153602" cy="87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sz="2515" b="1" spc="-57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02. Programación en equipo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245142" y="6317449"/>
            <a:ext cx="3444066" cy="181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34" lvl="1" indent="-195417" algn="just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Aprendizaje y uso de herramientas colaborativas como GitHub.</a:t>
            </a:r>
          </a:p>
          <a:p>
            <a:pPr marL="390834" lvl="1" indent="-195417" algn="just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Planificación estratégica, distribución de tareas y gestión del tiempo en equipo.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634774" y="5378530"/>
            <a:ext cx="3231260" cy="87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sz="2515" b="1" spc="-57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04. Superación de obstaculos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248007" y="6317449"/>
            <a:ext cx="3338771" cy="151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34" lvl="1" indent="-195417" algn="l">
              <a:lnSpc>
                <a:spcPts val="2407"/>
              </a:lnSpc>
              <a:buFont typeface="Arial"/>
              <a:buChar char="•"/>
            </a:pPr>
            <a:r>
              <a:rPr lang="en-US" sz="181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Enfrentamos desafíos técnicos y de coordinación, desarrollando soluciones efectivas a través del trabajo colaborativo y la resiliencia.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4419087" y="1180254"/>
            <a:ext cx="10900099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sz="5349" b="1" spc="160">
                <a:solidFill>
                  <a:srgbClr val="49403C"/>
                </a:solidFill>
                <a:latin typeface="Saira Bold"/>
                <a:ea typeface="Saira Bold"/>
                <a:cs typeface="Saira Bold"/>
                <a:sym typeface="Saira Bold"/>
              </a:rPr>
              <a:t>OBSTÁCULOS PRESENTADOS DURANTE EL DESARROLLO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8278" y="-309297"/>
            <a:ext cx="1614529" cy="10905593"/>
            <a:chOff x="0" y="0"/>
            <a:chExt cx="2152705" cy="1454079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717568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17568" y="0"/>
              <a:ext cx="717568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435137" y="0"/>
              <a:ext cx="717568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6770744" y="3590079"/>
            <a:ext cx="2670823" cy="2670823"/>
            <a:chOff x="0" y="0"/>
            <a:chExt cx="3561098" cy="3561098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3561098" cy="3561098"/>
              <a:chOff x="0" y="0"/>
              <a:chExt cx="14400530" cy="1440053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C29A7C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37056" y="498373"/>
              <a:ext cx="2678114" cy="267811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9636999" y="3590079"/>
            <a:ext cx="2670823" cy="2670823"/>
            <a:chOff x="0" y="0"/>
            <a:chExt cx="3561098" cy="3561098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 rot="5400000">
              <a:off x="0" y="0"/>
              <a:ext cx="3561098" cy="3561098"/>
              <a:chOff x="0" y="0"/>
              <a:chExt cx="14400530" cy="144005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13246" y="493015"/>
              <a:ext cx="2683472" cy="2683472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9636999" y="6401122"/>
            <a:ext cx="2670823" cy="2670823"/>
            <a:chOff x="0" y="0"/>
            <a:chExt cx="3561098" cy="3561098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 rot="-10800000">
              <a:off x="0" y="0"/>
              <a:ext cx="3561098" cy="3561098"/>
              <a:chOff x="0" y="0"/>
              <a:chExt cx="14400530" cy="1440053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400673" y="400673"/>
              <a:ext cx="2704317" cy="2704317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6770744" y="6401122"/>
            <a:ext cx="2694532" cy="2694532"/>
            <a:chOff x="0" y="0"/>
            <a:chExt cx="3592710" cy="3592710"/>
          </a:xfrm>
        </p:grpSpPr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 rot="-5400000">
              <a:off x="0" y="0"/>
              <a:ext cx="3592710" cy="3592710"/>
              <a:chOff x="0" y="0"/>
              <a:chExt cx="14400530" cy="1440053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8CEB5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37056" y="474137"/>
              <a:ext cx="2681516" cy="2681516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33" name="Freeform 33"/>
          <p:cNvSpPr/>
          <p:nvPr/>
        </p:nvSpPr>
        <p:spPr>
          <a:xfrm>
            <a:off x="7542047" y="7103255"/>
            <a:ext cx="1121564" cy="1318077"/>
          </a:xfrm>
          <a:custGeom>
            <a:avLst/>
            <a:gdLst/>
            <a:ahLst/>
            <a:cxnLst/>
            <a:rect l="l" t="t" r="r" b="b"/>
            <a:pathLst>
              <a:path w="1121564" h="1318077">
                <a:moveTo>
                  <a:pt x="0" y="0"/>
                </a:moveTo>
                <a:lnTo>
                  <a:pt x="1121563" y="0"/>
                </a:lnTo>
                <a:lnTo>
                  <a:pt x="1121563" y="1318077"/>
                </a:lnTo>
                <a:lnTo>
                  <a:pt x="0" y="1318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4" name="Freeform 34"/>
          <p:cNvSpPr/>
          <p:nvPr/>
        </p:nvSpPr>
        <p:spPr>
          <a:xfrm>
            <a:off x="7348650" y="4076542"/>
            <a:ext cx="1538720" cy="1697898"/>
          </a:xfrm>
          <a:custGeom>
            <a:avLst/>
            <a:gdLst/>
            <a:ahLst/>
            <a:cxnLst/>
            <a:rect l="l" t="t" r="r" b="b"/>
            <a:pathLst>
              <a:path w="1538720" h="1697898">
                <a:moveTo>
                  <a:pt x="0" y="0"/>
                </a:moveTo>
                <a:lnTo>
                  <a:pt x="1538720" y="0"/>
                </a:lnTo>
                <a:lnTo>
                  <a:pt x="1538720" y="1697898"/>
                </a:lnTo>
                <a:lnTo>
                  <a:pt x="0" y="1697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10232645" y="4056804"/>
            <a:ext cx="1552155" cy="1552155"/>
          </a:xfrm>
          <a:custGeom>
            <a:avLst/>
            <a:gdLst/>
            <a:ahLst/>
            <a:cxnLst/>
            <a:rect l="l" t="t" r="r" b="b"/>
            <a:pathLst>
              <a:path w="1552155" h="1552155">
                <a:moveTo>
                  <a:pt x="0" y="0"/>
                </a:moveTo>
                <a:lnTo>
                  <a:pt x="1552155" y="0"/>
                </a:lnTo>
                <a:lnTo>
                  <a:pt x="1552155" y="1552155"/>
                </a:lnTo>
                <a:lnTo>
                  <a:pt x="0" y="15521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10236801" y="7145513"/>
            <a:ext cx="1567759" cy="1205749"/>
          </a:xfrm>
          <a:custGeom>
            <a:avLst/>
            <a:gdLst/>
            <a:ahLst/>
            <a:cxnLst/>
            <a:rect l="l" t="t" r="r" b="b"/>
            <a:pathLst>
              <a:path w="1567759" h="1205749">
                <a:moveTo>
                  <a:pt x="0" y="0"/>
                </a:moveTo>
                <a:lnTo>
                  <a:pt x="1567759" y="0"/>
                </a:lnTo>
                <a:lnTo>
                  <a:pt x="1567759" y="1205749"/>
                </a:lnTo>
                <a:lnTo>
                  <a:pt x="0" y="1205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TextBox 37"/>
          <p:cNvSpPr txBox="1"/>
          <p:nvPr/>
        </p:nvSpPr>
        <p:spPr>
          <a:xfrm>
            <a:off x="3585080" y="3928007"/>
            <a:ext cx="352544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EXPERIENCIA PREVIA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237488" y="7305093"/>
            <a:ext cx="262828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TIEMPO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79272" y="7454851"/>
            <a:ext cx="262828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PUBLICACIÓN EN LA NUBE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019145" y="3580554"/>
            <a:ext cx="386782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INCOMPATIBILIDAD DE TECNOLOGÍAS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832270" y="7719971"/>
            <a:ext cx="10905593" cy="2567029"/>
            <a:chOff x="0" y="0"/>
            <a:chExt cx="14540791" cy="3422705"/>
          </a:xfrm>
        </p:grpSpPr>
        <p:sp>
          <p:nvSpPr>
            <p:cNvPr id="3" name="AutoShape 3"/>
            <p:cNvSpPr/>
            <p:nvPr/>
          </p:nvSpPr>
          <p:spPr>
            <a:xfrm rot="5400000">
              <a:off x="6699945" y="-6699945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AutoShape 4"/>
            <p:cNvSpPr/>
            <p:nvPr/>
          </p:nvSpPr>
          <p:spPr>
            <a:xfrm rot="5400000">
              <a:off x="6699945" y="-5559043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AutoShape 5"/>
            <p:cNvSpPr/>
            <p:nvPr/>
          </p:nvSpPr>
          <p:spPr>
            <a:xfrm rot="5400000">
              <a:off x="6699945" y="-4418141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AutoShape 6"/>
          <p:cNvSpPr/>
          <p:nvPr/>
        </p:nvSpPr>
        <p:spPr>
          <a:xfrm>
            <a:off x="9144000" y="-273829"/>
            <a:ext cx="9440877" cy="10834659"/>
          </a:xfrm>
          <a:prstGeom prst="rect">
            <a:avLst/>
          </a:prstGeom>
          <a:solidFill>
            <a:srgbClr val="69A9B2"/>
          </a:solid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824751" y="1420968"/>
            <a:ext cx="8760126" cy="7868347"/>
          </a:xfrm>
          <a:custGeom>
            <a:avLst/>
            <a:gdLst/>
            <a:ahLst/>
            <a:cxnLst/>
            <a:rect l="l" t="t" r="r" b="b"/>
            <a:pathLst>
              <a:path w="8760126" h="7868347">
                <a:moveTo>
                  <a:pt x="0" y="0"/>
                </a:moveTo>
                <a:lnTo>
                  <a:pt x="8760126" y="0"/>
                </a:lnTo>
                <a:lnTo>
                  <a:pt x="8760126" y="7868348"/>
                </a:lnTo>
                <a:lnTo>
                  <a:pt x="0" y="786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-9653" t="-11040" b="-1104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44999"/>
          </a:blip>
          <a:srcRect/>
          <a:stretch>
            <a:fillRect/>
          </a:stretch>
        </p:blipFill>
        <p:spPr>
          <a:xfrm>
            <a:off x="2536832" y="2325756"/>
            <a:ext cx="5483188" cy="605877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9608" y="391083"/>
            <a:ext cx="8115300" cy="233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4"/>
              </a:lnSpc>
            </a:pPr>
            <a:r>
              <a:rPr lang="en-US" sz="7203" b="1" spc="216">
                <a:solidFill>
                  <a:srgbClr val="49403C"/>
                </a:solidFill>
                <a:latin typeface="Saira Ultra-Bold"/>
                <a:ea typeface="Saira Ultra-Bold"/>
                <a:cs typeface="Saira Ultra-Bold"/>
                <a:sym typeface="Saira Ultra-Bold"/>
              </a:rPr>
              <a:t>Gracias por su atención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3529" y="1636417"/>
            <a:ext cx="1582094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spc="21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INTEGRANTES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95022" y="4688451"/>
            <a:ext cx="19078043" cy="2567029"/>
            <a:chOff x="0" y="0"/>
            <a:chExt cx="25437391" cy="3422705"/>
          </a:xfrm>
        </p:grpSpPr>
        <p:sp>
          <p:nvSpPr>
            <p:cNvPr id="4" name="AutoShape 4"/>
            <p:cNvSpPr/>
            <p:nvPr/>
          </p:nvSpPr>
          <p:spPr>
            <a:xfrm rot="5400000">
              <a:off x="12148245" y="-12148245"/>
              <a:ext cx="1140902" cy="254373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AutoShape 5"/>
            <p:cNvSpPr/>
            <p:nvPr/>
          </p:nvSpPr>
          <p:spPr>
            <a:xfrm rot="5400000">
              <a:off x="12148245" y="-11007343"/>
              <a:ext cx="1140902" cy="254373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 rot="5400000">
              <a:off x="12148245" y="-9866441"/>
              <a:ext cx="1140902" cy="254373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24341" y="8373047"/>
            <a:ext cx="41330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spc="170">
                <a:solidFill>
                  <a:srgbClr val="49403C"/>
                </a:solidFill>
                <a:latin typeface="Saira Medium"/>
                <a:ea typeface="Saira Medium"/>
                <a:cs typeface="Saira Medium"/>
                <a:sym typeface="Saira Medium"/>
              </a:rPr>
              <a:t>Andrea Pino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552564" y="4333660"/>
            <a:ext cx="3276624" cy="3276611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849" t="-1410" r="-5169" b="-2961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57317" y="4333660"/>
            <a:ext cx="3276624" cy="327661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5979" t="-2350" r="-8929" b="-2256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458812" y="4333660"/>
            <a:ext cx="3276624" cy="3276611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6189" t="-7519" r="-20679" b="-4935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77465" y="8373047"/>
            <a:ext cx="41330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spc="170">
                <a:solidFill>
                  <a:srgbClr val="49403C"/>
                </a:solidFill>
                <a:latin typeface="Saira Medium"/>
                <a:ea typeface="Saira Medium"/>
                <a:cs typeface="Saira Medium"/>
                <a:sym typeface="Saira Medium"/>
              </a:rPr>
              <a:t>David Guentelican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30589" y="8373047"/>
            <a:ext cx="43486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spc="170">
                <a:solidFill>
                  <a:srgbClr val="49403C"/>
                </a:solidFill>
                <a:latin typeface="Saira Medium"/>
                <a:ea typeface="Saira Medium"/>
                <a:cs typeface="Saira Medium"/>
                <a:sym typeface="Saira Medium"/>
              </a:rPr>
              <a:t>Alexander Aguilera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3083299" y="8971287"/>
            <a:ext cx="2745888" cy="48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5"/>
              </a:lnSpc>
            </a:pPr>
            <a:r>
              <a:rPr lang="en-US" sz="2683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Desarrollador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71056" y="8998535"/>
            <a:ext cx="2745888" cy="48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683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Desarrollador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90855" y="8998535"/>
            <a:ext cx="2745888" cy="48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683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Desarrollador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44701"/>
            <a:ext cx="874390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6925" b="1" spc="207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SITUACIÓN ACTUAL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5654" y="3274539"/>
            <a:ext cx="9581576" cy="495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75"/>
              </a:lnSpc>
            </a:pPr>
            <a:r>
              <a:rPr lang="en-US" sz="3783" spc="37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Muchos adultos mayores enfrentan riesgos invisibilizados como caídas, olvido de medicamentos, aislamiento y pérdida de autonomía, sin contar con un acompañamiento constante. Esta situación también genera preocupación y carga emocional en sus familias.</a:t>
            </a:r>
          </a:p>
        </p:txBody>
      </p:sp>
      <p:sp>
        <p:nvSpPr>
          <p:cNvPr id="4" name="Freeform 4"/>
          <p:cNvSpPr/>
          <p:nvPr/>
        </p:nvSpPr>
        <p:spPr>
          <a:xfrm>
            <a:off x="10864518" y="0"/>
            <a:ext cx="7457370" cy="10287000"/>
          </a:xfrm>
          <a:custGeom>
            <a:avLst/>
            <a:gdLst/>
            <a:ahLst/>
            <a:cxnLst/>
            <a:rect l="l" t="t" r="r" b="b"/>
            <a:pathLst>
              <a:path w="7457370" h="10287000">
                <a:moveTo>
                  <a:pt x="0" y="0"/>
                </a:moveTo>
                <a:lnTo>
                  <a:pt x="7457370" y="0"/>
                </a:lnTo>
                <a:lnTo>
                  <a:pt x="74573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717" r="-53717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 rot="8100000">
            <a:off x="16323738" y="-4404975"/>
            <a:ext cx="2567029" cy="10905593"/>
            <a:chOff x="0" y="0"/>
            <a:chExt cx="3422705" cy="14540791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AutoShape 8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30843" y="4093961"/>
            <a:ext cx="10383510" cy="410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32"/>
              </a:lnSpc>
            </a:pPr>
            <a:r>
              <a:rPr lang="en-US" sz="3621" spc="3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Desarrollar una app móvil accesible que automatice rutinas, recordatorios y emergencias, permitiendo a los adultos mayores mantener su autonomía y a sus familias brindar acompañamiento y respuesta inmediata.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445129" cy="10287000"/>
          </a:xfrm>
          <a:custGeom>
            <a:avLst/>
            <a:gdLst/>
            <a:ahLst/>
            <a:cxnLst/>
            <a:rect l="l" t="t" r="r" b="b"/>
            <a:pathLst>
              <a:path w="4445129" h="10287000">
                <a:moveTo>
                  <a:pt x="0" y="0"/>
                </a:moveTo>
                <a:lnTo>
                  <a:pt x="4445129" y="0"/>
                </a:lnTo>
                <a:lnTo>
                  <a:pt x="44451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026" r="-9667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21385240" y="-3140582"/>
            <a:ext cx="2567029" cy="10905593"/>
            <a:chOff x="0" y="0"/>
            <a:chExt cx="3422705" cy="1454079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AutoShape 7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5471074" y="366301"/>
            <a:ext cx="10718939" cy="10397371"/>
          </a:xfrm>
          <a:custGeom>
            <a:avLst/>
            <a:gdLst/>
            <a:ahLst/>
            <a:cxnLst/>
            <a:rect l="l" t="t" r="r" b="b"/>
            <a:pathLst>
              <a:path w="10718939" h="10397371">
                <a:moveTo>
                  <a:pt x="0" y="0"/>
                </a:moveTo>
                <a:lnTo>
                  <a:pt x="10718939" y="0"/>
                </a:lnTo>
                <a:lnTo>
                  <a:pt x="10718939" y="10397371"/>
                </a:lnTo>
                <a:lnTo>
                  <a:pt x="0" y="10397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5930843" y="1945502"/>
            <a:ext cx="8187603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90"/>
              </a:lnSpc>
            </a:pPr>
            <a:r>
              <a:rPr lang="en-US" sz="4825" b="1" spc="144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PROPUESTA SOLUCIÓN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3197" y="2852972"/>
            <a:ext cx="8180803" cy="92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5"/>
              </a:lnSpc>
            </a:pPr>
            <a:r>
              <a:rPr lang="en-US" sz="5627" b="1" spc="168">
                <a:solidFill>
                  <a:srgbClr val="49403C"/>
                </a:solidFill>
                <a:latin typeface="Saira Ultra-Bold"/>
                <a:ea typeface="Saira Ultra-Bold"/>
                <a:cs typeface="Saira Ultra-Bold"/>
                <a:sym typeface="Saira Ultra-Bold"/>
              </a:rPr>
              <a:t>OBJETIVO GENERAL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5678077" y="0"/>
            <a:ext cx="2567029" cy="10905593"/>
            <a:chOff x="0" y="0"/>
            <a:chExt cx="3422705" cy="1454079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AutoShape 5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17000"/>
          </a:blip>
          <a:srcRect/>
          <a:stretch>
            <a:fillRect/>
          </a:stretch>
        </p:blipFill>
        <p:spPr>
          <a:xfrm>
            <a:off x="9645623" y="1850322"/>
            <a:ext cx="6704220" cy="74079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972905"/>
            <a:ext cx="8315396" cy="287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4"/>
              </a:lnSpc>
            </a:pPr>
            <a:r>
              <a:rPr lang="en-US" sz="3049" spc="3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Desarrollar una aplicación móvil para Android que gestione rutinas, eventos, alertas automáticas y emergencias, integrando APIs públicas de Google y sensores nativos del dispositivo.</a:t>
            </a:r>
          </a:p>
        </p:txBody>
      </p:sp>
      <p:sp>
        <p:nvSpPr>
          <p:cNvPr id="9" name="Freeform 9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-309297"/>
            <a:ext cx="2567029" cy="10905593"/>
            <a:chOff x="0" y="0"/>
            <a:chExt cx="3422705" cy="1454079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AutoShape 4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AutoShape 5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Freeform 6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6010392" y="7822834"/>
            <a:ext cx="1972808" cy="1972808"/>
          </a:xfrm>
          <a:custGeom>
            <a:avLst/>
            <a:gdLst/>
            <a:ahLst/>
            <a:cxnLst/>
            <a:rect l="l" t="t" r="r" b="b"/>
            <a:pathLst>
              <a:path w="1972808" h="1972808">
                <a:moveTo>
                  <a:pt x="0" y="0"/>
                </a:moveTo>
                <a:lnTo>
                  <a:pt x="1972808" y="0"/>
                </a:lnTo>
                <a:lnTo>
                  <a:pt x="1972808" y="1972808"/>
                </a:lnTo>
                <a:lnTo>
                  <a:pt x="0" y="197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3950439" y="620042"/>
            <a:ext cx="7386520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1"/>
              </a:lnSpc>
            </a:pPr>
            <a:r>
              <a:rPr lang="en-US" sz="6243" b="1" spc="187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OBJETIVOS ESPECÍFICOS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2349" y="2827712"/>
            <a:ext cx="5281536" cy="59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764" lvl="1" indent="-243382" algn="just">
              <a:lnSpc>
                <a:spcPts val="3381"/>
              </a:lnSpc>
              <a:buFont typeface="Arial"/>
              <a:buChar char="•"/>
            </a:pPr>
            <a:r>
              <a:rPr lang="en-US" sz="2254" spc="22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Definir una metodología de trabajo para el desarrollo del proyecto.</a:t>
            </a:r>
          </a:p>
          <a:p>
            <a:pPr marL="486764" lvl="1" indent="-243382" algn="just">
              <a:lnSpc>
                <a:spcPts val="3381"/>
              </a:lnSpc>
              <a:buFont typeface="Arial"/>
              <a:buChar char="•"/>
            </a:pPr>
            <a:r>
              <a:rPr lang="en-US" sz="2254" spc="22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Elaborar un plan de trabajo detallado que contemple todas las etapas de desarrollo de la metodología elegida.</a:t>
            </a:r>
          </a:p>
          <a:p>
            <a:pPr marL="486764" lvl="1" indent="-243382" algn="just">
              <a:lnSpc>
                <a:spcPts val="3381"/>
              </a:lnSpc>
              <a:buFont typeface="Arial"/>
              <a:buChar char="•"/>
            </a:pPr>
            <a:r>
              <a:rPr lang="en-US" sz="2254" spc="22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Definir los requisitos funcionales y no funcionales de la aplicación.</a:t>
            </a:r>
          </a:p>
          <a:p>
            <a:pPr marL="486764" lvl="1" indent="-243382" algn="just">
              <a:lnSpc>
                <a:spcPts val="3381"/>
              </a:lnSpc>
              <a:buFont typeface="Arial"/>
              <a:buChar char="•"/>
            </a:pPr>
            <a:r>
              <a:rPr lang="en-US" sz="2254" spc="22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Diseñar el modelo de la aplicación integrando todos los requisitos con las tecnologías necesarias para desarrollarlo.</a:t>
            </a:r>
          </a:p>
          <a:p>
            <a:pPr algn="l">
              <a:lnSpc>
                <a:spcPts val="3381"/>
              </a:lnSpc>
            </a:pPr>
            <a:endParaRPr lang="en-US" sz="2254" spc="22">
              <a:solidFill>
                <a:srgbClr val="49403C"/>
              </a:solidFill>
              <a:latin typeface="Saira"/>
              <a:ea typeface="Saira"/>
              <a:cs typeface="Saira"/>
              <a:sym typeface="Saira"/>
            </a:endParaRPr>
          </a:p>
          <a:p>
            <a:pPr algn="l">
              <a:lnSpc>
                <a:spcPts val="3381"/>
              </a:lnSpc>
            </a:pPr>
            <a:endParaRPr lang="en-US" sz="2254" spc="22">
              <a:solidFill>
                <a:srgbClr val="49403C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19205" y="2846762"/>
            <a:ext cx="4812888" cy="584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Desarrollar la aplicación Android implementando las funcionalidades definidas.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Ejecutar procesos de pruebas para validar el correcto funcionamiento de la aplicación.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Corregir errores que puedan encontrarse en el proceso de testing.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Documentar el proceso de desarrollo.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spc="110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Preparar paquete de instalación para la entrega final.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60486" y="-309297"/>
            <a:ext cx="2567029" cy="10905593"/>
            <a:chOff x="0" y="0"/>
            <a:chExt cx="3422705" cy="1454079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AutoShape 4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AutoShape 5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AutoShape 6"/>
          <p:cNvSpPr/>
          <p:nvPr/>
        </p:nvSpPr>
        <p:spPr>
          <a:xfrm>
            <a:off x="-320589" y="-309297"/>
            <a:ext cx="8181075" cy="10905593"/>
          </a:xfrm>
          <a:prstGeom prst="rect">
            <a:avLst/>
          </a:prstGeom>
          <a:solidFill>
            <a:srgbClr val="69A9B2"/>
          </a:solid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1487413" y="1028700"/>
            <a:ext cx="5771887" cy="2656673"/>
          </a:xfrm>
          <a:custGeom>
            <a:avLst/>
            <a:gdLst/>
            <a:ahLst/>
            <a:cxnLst/>
            <a:rect l="l" t="t" r="r" b="b"/>
            <a:pathLst>
              <a:path w="5771887" h="2656673">
                <a:moveTo>
                  <a:pt x="0" y="0"/>
                </a:moveTo>
                <a:lnTo>
                  <a:pt x="5771887" y="0"/>
                </a:lnTo>
                <a:lnTo>
                  <a:pt x="5771887" y="2656673"/>
                </a:lnTo>
                <a:lnTo>
                  <a:pt x="0" y="265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76" r="-7776" b="-7196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72907" y="1028700"/>
            <a:ext cx="5771887" cy="2656673"/>
          </a:xfrm>
          <a:custGeom>
            <a:avLst/>
            <a:gdLst/>
            <a:ahLst/>
            <a:cxnLst/>
            <a:rect l="l" t="t" r="r" b="b"/>
            <a:pathLst>
              <a:path w="5771887" h="2656673">
                <a:moveTo>
                  <a:pt x="0" y="0"/>
                </a:moveTo>
                <a:lnTo>
                  <a:pt x="5771887" y="0"/>
                </a:lnTo>
                <a:lnTo>
                  <a:pt x="5771887" y="2656673"/>
                </a:lnTo>
                <a:lnTo>
                  <a:pt x="0" y="2656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38" r="-9738" b="-7196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535491" y="0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6" y="0"/>
                </a:lnTo>
                <a:lnTo>
                  <a:pt x="4610246" y="1154799"/>
                </a:lnTo>
                <a:lnTo>
                  <a:pt x="0" y="115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0764666" y="5143500"/>
            <a:ext cx="7217380" cy="3874562"/>
            <a:chOff x="0" y="0"/>
            <a:chExt cx="9623174" cy="516608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0640"/>
              <a:ext cx="9623174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1" spc="107">
                  <a:solidFill>
                    <a:srgbClr val="49403C"/>
                  </a:solidFill>
                  <a:latin typeface="Saira Ultra-Bold"/>
                  <a:ea typeface="Saira Ultra-Bold"/>
                  <a:cs typeface="Saira Ultra-Bold"/>
                  <a:sym typeface="Saira Ultra-Bold"/>
                </a:rPr>
                <a:t>Limitaciones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89407"/>
              <a:ext cx="9623174" cy="3684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4351" lvl="1" indent="-267175" algn="just">
                <a:lnSpc>
                  <a:spcPts val="3712"/>
                </a:lnSpc>
                <a:buFont typeface="Arial"/>
                <a:buChar char="•"/>
              </a:pPr>
              <a:r>
                <a:rPr lang="en-US" sz="2474" spc="24">
                  <a:solidFill>
                    <a:srgbClr val="49403C"/>
                  </a:solidFill>
                  <a:latin typeface="Saira"/>
                  <a:ea typeface="Saira"/>
                  <a:cs typeface="Saira"/>
                  <a:sym typeface="Saira"/>
                </a:rPr>
                <a:t>Uso de herramientas gratuitas por ser un proyecto estudiantil.</a:t>
              </a:r>
            </a:p>
            <a:p>
              <a:pPr marL="534351" lvl="1" indent="-267175" algn="just">
                <a:lnSpc>
                  <a:spcPts val="3712"/>
                </a:lnSpc>
                <a:buFont typeface="Arial"/>
                <a:buChar char="•"/>
              </a:pPr>
              <a:r>
                <a:rPr lang="en-US" sz="2474" spc="24">
                  <a:solidFill>
                    <a:srgbClr val="49403C"/>
                  </a:solidFill>
                  <a:latin typeface="Saira"/>
                  <a:ea typeface="Saira"/>
                  <a:cs typeface="Saira"/>
                  <a:sym typeface="Saira"/>
                </a:rPr>
                <a:t>Notificaciones push simuladas mediante polling.</a:t>
              </a:r>
            </a:p>
            <a:p>
              <a:pPr marL="534351" lvl="1" indent="-267175" algn="just">
                <a:lnSpc>
                  <a:spcPts val="3712"/>
                </a:lnSpc>
                <a:buFont typeface="Arial"/>
                <a:buChar char="•"/>
              </a:pPr>
              <a:r>
                <a:rPr lang="en-US" sz="2474" spc="24">
                  <a:solidFill>
                    <a:srgbClr val="49403C"/>
                  </a:solidFill>
                  <a:latin typeface="Saira"/>
                  <a:ea typeface="Saira"/>
                  <a:cs typeface="Saira"/>
                  <a:sym typeface="Saira"/>
                </a:rPr>
                <a:t>No se implementó el módulo de rutinas (fuera de alcance).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7246" y="4182428"/>
            <a:ext cx="7103208" cy="5796707"/>
            <a:chOff x="0" y="0"/>
            <a:chExt cx="9470944" cy="772894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0640"/>
              <a:ext cx="9470944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1" spc="107">
                  <a:solidFill>
                    <a:srgbClr val="FFEFD6"/>
                  </a:solidFill>
                  <a:latin typeface="Saira Ultra-Bold"/>
                  <a:ea typeface="Saira Ultra-Bold"/>
                  <a:cs typeface="Saira Ultra-Bold"/>
                  <a:sym typeface="Saira Ultra-Bold"/>
                </a:rPr>
                <a:t>Alcances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89407"/>
              <a:ext cx="9470944" cy="6247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1172" lvl="1" indent="-245586" algn="just">
                <a:lnSpc>
                  <a:spcPts val="3412"/>
                </a:lnSpc>
                <a:buFont typeface="Arial"/>
                <a:buChar char="•"/>
              </a:pPr>
              <a:r>
                <a:rPr lang="en-US" sz="2274" spc="22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Usuarios: Registro, autenticación y autorización.</a:t>
              </a:r>
            </a:p>
            <a:p>
              <a:pPr marL="491172" lvl="1" indent="-245586" algn="just">
                <a:lnSpc>
                  <a:spcPts val="3412"/>
                </a:lnSpc>
                <a:buFont typeface="Arial"/>
                <a:buChar char="•"/>
              </a:pPr>
              <a:r>
                <a:rPr lang="en-US" sz="2274" spc="22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Familiares: Asociación desde contactos, validación y eliminación.</a:t>
              </a:r>
            </a:p>
            <a:p>
              <a:pPr marL="491172" lvl="1" indent="-245586" algn="just">
                <a:lnSpc>
                  <a:spcPts val="3412"/>
                </a:lnSpc>
                <a:buFont typeface="Arial"/>
                <a:buChar char="•"/>
              </a:pPr>
              <a:r>
                <a:rPr lang="en-US" sz="2274" spc="22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Eventos: Crear, editar, eliminar y ver eventos con notificaciones.</a:t>
              </a:r>
            </a:p>
            <a:p>
              <a:pPr marL="491172" lvl="1" indent="-245586" algn="just">
                <a:lnSpc>
                  <a:spcPts val="3412"/>
                </a:lnSpc>
                <a:buFont typeface="Arial"/>
                <a:buChar char="•"/>
              </a:pPr>
              <a:r>
                <a:rPr lang="en-US" sz="2274" spc="22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Alertas: Envío de alertas con ubicación y navegación a Google Maps.</a:t>
              </a:r>
            </a:p>
            <a:p>
              <a:pPr marL="491172" lvl="1" indent="-245586" algn="just">
                <a:lnSpc>
                  <a:spcPts val="3412"/>
                </a:lnSpc>
                <a:buFont typeface="Arial"/>
                <a:buChar char="•"/>
              </a:pPr>
              <a:r>
                <a:rPr lang="en-US" sz="2274" spc="22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Notificaciones locales, diseño accesible, y almacenamiento offline.</a:t>
              </a:r>
            </a:p>
            <a:p>
              <a:pPr marL="491172" lvl="1" indent="-245586" algn="just">
                <a:lnSpc>
                  <a:spcPts val="3412"/>
                </a:lnSpc>
                <a:buFont typeface="Arial"/>
                <a:buChar char="•"/>
              </a:pPr>
              <a:r>
                <a:rPr lang="en-US" sz="2274" spc="22">
                  <a:solidFill>
                    <a:srgbClr val="FFEFD6"/>
                  </a:solidFill>
                  <a:latin typeface="Saira"/>
                  <a:ea typeface="Saira"/>
                  <a:cs typeface="Saira"/>
                  <a:sym typeface="Saira"/>
                </a:rPr>
                <a:t>Creación y mantenimiento de API propia con almacenamiento en la nube.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339" y="250666"/>
            <a:ext cx="10425321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6"/>
              </a:lnSpc>
            </a:pPr>
            <a:r>
              <a:rPr lang="en-US" sz="4963" b="1" spc="14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METODOLOGÍA DE TRABAJO PARA EL DESARROLLO DEL PROYECTO</a:t>
            </a:r>
          </a:p>
          <a:p>
            <a:pPr algn="l">
              <a:lnSpc>
                <a:spcPts val="5956"/>
              </a:lnSpc>
            </a:pPr>
            <a:endParaRPr lang="en-US" sz="4963" b="1" spc="148">
              <a:solidFill>
                <a:srgbClr val="49403C"/>
              </a:solidFill>
              <a:latin typeface="Saira Heavy"/>
              <a:ea typeface="Saira Heavy"/>
              <a:cs typeface="Saira Heavy"/>
              <a:sym typeface="Saira Heavy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675464" y="0"/>
            <a:ext cx="7612536" cy="7719971"/>
          </a:xfrm>
          <a:custGeom>
            <a:avLst/>
            <a:gdLst/>
            <a:ahLst/>
            <a:cxnLst/>
            <a:rect l="l" t="t" r="r" b="b"/>
            <a:pathLst>
              <a:path w="7612536" h="7719971">
                <a:moveTo>
                  <a:pt x="0" y="0"/>
                </a:moveTo>
                <a:lnTo>
                  <a:pt x="7612536" y="0"/>
                </a:lnTo>
                <a:lnTo>
                  <a:pt x="7612536" y="7719971"/>
                </a:lnTo>
                <a:lnTo>
                  <a:pt x="0" y="7719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26106" r="-2610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14844746" y="3550689"/>
            <a:ext cx="2567029" cy="10905593"/>
            <a:chOff x="0" y="0"/>
            <a:chExt cx="3422705" cy="1454079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AutoShape 7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4717071" y="5861883"/>
            <a:ext cx="3141603" cy="3141603"/>
          </a:xfrm>
          <a:custGeom>
            <a:avLst/>
            <a:gdLst/>
            <a:ahLst/>
            <a:cxnLst/>
            <a:rect l="l" t="t" r="r" b="b"/>
            <a:pathLst>
              <a:path w="3141603" h="3141603">
                <a:moveTo>
                  <a:pt x="0" y="0"/>
                </a:moveTo>
                <a:lnTo>
                  <a:pt x="3141602" y="0"/>
                </a:lnTo>
                <a:lnTo>
                  <a:pt x="3141602" y="3141603"/>
                </a:lnTo>
                <a:lnTo>
                  <a:pt x="0" y="314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83339" y="2843192"/>
            <a:ext cx="8667464" cy="195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Se utilizó la metodología en cascada, permitiendo una planificación estructurada con etapas secuenciales y entregables definidos, lo que facilita el control de calidad y cumplimiento de plazos.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9" t="-24309" r="-3402" b="-245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255237" y="766891"/>
            <a:ext cx="10900099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sz="5349" b="1" spc="160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CRONOGRAMA PARA EL DESARROLLO DEL PROYECTO</a:t>
            </a:r>
          </a:p>
          <a:p>
            <a:pPr algn="ctr">
              <a:lnSpc>
                <a:spcPts val="6420"/>
              </a:lnSpc>
            </a:pPr>
            <a:endParaRPr lang="en-US" sz="5349" b="1" spc="160">
              <a:solidFill>
                <a:srgbClr val="49403C"/>
              </a:solidFill>
              <a:latin typeface="Saira Heavy"/>
              <a:ea typeface="Saira Heavy"/>
              <a:cs typeface="Saira Heavy"/>
              <a:sym typeface="Saira Heavy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28278" y="-309297"/>
            <a:ext cx="2567029" cy="10905593"/>
            <a:chOff x="0" y="0"/>
            <a:chExt cx="3422705" cy="1454079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AutoShape 7"/>
            <p:cNvSpPr/>
            <p:nvPr/>
          </p:nvSpPr>
          <p:spPr>
            <a:xfrm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13372955" y="189491"/>
            <a:ext cx="4610245" cy="1154799"/>
          </a:xfrm>
          <a:custGeom>
            <a:avLst/>
            <a:gdLst/>
            <a:ahLst/>
            <a:cxnLst/>
            <a:rect l="l" t="t" r="r" b="b"/>
            <a:pathLst>
              <a:path w="4610245" h="1154799">
                <a:moveTo>
                  <a:pt x="0" y="0"/>
                </a:moveTo>
                <a:lnTo>
                  <a:pt x="4610245" y="0"/>
                </a:lnTo>
                <a:lnTo>
                  <a:pt x="4610245" y="1154800"/>
                </a:lnTo>
                <a:lnTo>
                  <a:pt x="0" y="115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224163" y="2757644"/>
            <a:ext cx="3928755" cy="3735889"/>
          </a:xfrm>
          <a:custGeom>
            <a:avLst/>
            <a:gdLst/>
            <a:ahLst/>
            <a:cxnLst/>
            <a:rect l="l" t="t" r="r" b="b"/>
            <a:pathLst>
              <a:path w="3928755" h="3735889">
                <a:moveTo>
                  <a:pt x="0" y="0"/>
                </a:moveTo>
                <a:lnTo>
                  <a:pt x="3928755" y="0"/>
                </a:lnTo>
                <a:lnTo>
                  <a:pt x="3928755" y="3735889"/>
                </a:lnTo>
                <a:lnTo>
                  <a:pt x="0" y="3735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7453494" y="3140232"/>
            <a:ext cx="4264929" cy="3353301"/>
          </a:xfrm>
          <a:custGeom>
            <a:avLst/>
            <a:gdLst/>
            <a:ahLst/>
            <a:cxnLst/>
            <a:rect l="l" t="t" r="r" b="b"/>
            <a:pathLst>
              <a:path w="4264929" h="3353301">
                <a:moveTo>
                  <a:pt x="0" y="0"/>
                </a:moveTo>
                <a:lnTo>
                  <a:pt x="4264929" y="0"/>
                </a:lnTo>
                <a:lnTo>
                  <a:pt x="4264929" y="3353301"/>
                </a:lnTo>
                <a:lnTo>
                  <a:pt x="0" y="3353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2969748" y="2640577"/>
            <a:ext cx="4863057" cy="3970023"/>
          </a:xfrm>
          <a:custGeom>
            <a:avLst/>
            <a:gdLst/>
            <a:ahLst/>
            <a:cxnLst/>
            <a:rect l="l" t="t" r="r" b="b"/>
            <a:pathLst>
              <a:path w="4863057" h="3970023">
                <a:moveTo>
                  <a:pt x="0" y="0"/>
                </a:moveTo>
                <a:lnTo>
                  <a:pt x="4863057" y="0"/>
                </a:lnTo>
                <a:lnTo>
                  <a:pt x="4863057" y="3970023"/>
                </a:lnTo>
                <a:lnTo>
                  <a:pt x="0" y="39700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7398168" y="6707846"/>
            <a:ext cx="459596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FASE 2 (SEMANAS 6–14)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763" y="6707846"/>
            <a:ext cx="424755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FASE 1 (SEMANAS 1–5)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79979" y="6707846"/>
            <a:ext cx="475282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950" b="1" spc="88">
                <a:solidFill>
                  <a:srgbClr val="49403C"/>
                </a:solidFill>
                <a:latin typeface="Saira Heavy"/>
                <a:ea typeface="Saira Heavy"/>
                <a:cs typeface="Saira Heavy"/>
                <a:sym typeface="Saira Heavy"/>
              </a:rPr>
              <a:t>FASE 3 (SEMANAS 15–18)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28654" y="7377112"/>
            <a:ext cx="5284507" cy="195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 algn="l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Conformación de grupos</a:t>
            </a:r>
          </a:p>
          <a:p>
            <a:pPr marL="566738" lvl="1" indent="-283369" algn="l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Reflexión personal</a:t>
            </a:r>
          </a:p>
          <a:p>
            <a:pPr marL="566738" lvl="1" indent="-283369" algn="l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Definición del proyecto</a:t>
            </a:r>
          </a:p>
          <a:p>
            <a:pPr algn="l">
              <a:lnSpc>
                <a:spcPts val="3937"/>
              </a:lnSpc>
            </a:pPr>
            <a:endParaRPr lang="en-US" sz="2625" spc="26">
              <a:solidFill>
                <a:srgbClr val="49403C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13161" y="7300912"/>
            <a:ext cx="5284507" cy="294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 algn="l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Levantamiento de requerimientos</a:t>
            </a:r>
          </a:p>
          <a:p>
            <a:pPr marL="566738" lvl="1" indent="-283369" algn="l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Desarrollo de la aplicación</a:t>
            </a:r>
          </a:p>
          <a:p>
            <a:pPr marL="566738" lvl="1" indent="-283369" algn="l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Pruebas y corrección de errores</a:t>
            </a:r>
          </a:p>
          <a:p>
            <a:pPr algn="l">
              <a:lnSpc>
                <a:spcPts val="3937"/>
              </a:lnSpc>
            </a:pPr>
            <a:endParaRPr lang="en-US" sz="2625" spc="26">
              <a:solidFill>
                <a:srgbClr val="49403C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03493" y="7300912"/>
            <a:ext cx="5284507" cy="195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 algn="l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Preparación entrega</a:t>
            </a:r>
          </a:p>
          <a:p>
            <a:pPr marL="566738" lvl="1" indent="-283369" algn="l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Presentación proyecto</a:t>
            </a:r>
          </a:p>
          <a:p>
            <a:pPr marL="566738" lvl="1" indent="-283369" algn="l">
              <a:lnSpc>
                <a:spcPts val="3937"/>
              </a:lnSpc>
              <a:buFont typeface="Arial"/>
              <a:buChar char="•"/>
            </a:pPr>
            <a:r>
              <a:rPr lang="en-US" sz="2625" spc="26">
                <a:solidFill>
                  <a:srgbClr val="49403C"/>
                </a:solidFill>
                <a:latin typeface="Saira"/>
                <a:ea typeface="Saira"/>
                <a:cs typeface="Saira"/>
                <a:sym typeface="Saira"/>
              </a:rPr>
              <a:t>Evaluación final</a:t>
            </a:r>
          </a:p>
          <a:p>
            <a:pPr algn="l">
              <a:lnSpc>
                <a:spcPts val="3937"/>
              </a:lnSpc>
            </a:pPr>
            <a:endParaRPr lang="en-US" sz="2625" spc="26">
              <a:solidFill>
                <a:srgbClr val="49403C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Office PowerPoint</Application>
  <PresentationFormat>Personalizado</PresentationFormat>
  <Paragraphs>83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8" baseType="lpstr">
      <vt:lpstr>Saira Semi-Bold</vt:lpstr>
      <vt:lpstr>Saira Ultra-Bold</vt:lpstr>
      <vt:lpstr>Saira</vt:lpstr>
      <vt:lpstr>Saira Heavy</vt:lpstr>
      <vt:lpstr>Saira Medium</vt:lpstr>
      <vt:lpstr>Source Serif Pro</vt:lpstr>
      <vt:lpstr>Saira Bold</vt:lpstr>
      <vt:lpstr>Arial</vt:lpstr>
      <vt:lpstr>Source Sans Pro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TatasAPP Presentación Final</dc:title>
  <cp:lastModifiedBy>DAVID IGNACIO GUENTELICAN ZUNIGA</cp:lastModifiedBy>
  <cp:revision>2</cp:revision>
  <dcterms:created xsi:type="dcterms:W3CDTF">2006-08-16T00:00:00Z</dcterms:created>
  <dcterms:modified xsi:type="dcterms:W3CDTF">2025-06-29T22:40:23Z</dcterms:modified>
  <dc:identifier>DAGpURS5eRo</dc:identifier>
</cp:coreProperties>
</file>